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1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81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5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03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6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54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87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1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32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14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7C7D-6264-43E0-A2F0-FD212ED27A0A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9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F7C7D-6264-43E0-A2F0-FD212ED27A0A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7FD48-00D7-44D8-A59E-FBFD443E8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20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5555673" y="478831"/>
            <a:ext cx="2248930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対応不可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処方箋が調剤時に必要</a:t>
            </a:r>
          </a:p>
        </p:txBody>
      </p:sp>
      <p:cxnSp>
        <p:nvCxnSpPr>
          <p:cNvPr id="5" name="カギ線コネクタ 4"/>
          <p:cNvCxnSpPr>
            <a:cxnSpLocks/>
            <a:stCxn id="2" idx="0"/>
          </p:cNvCxnSpPr>
          <p:nvPr/>
        </p:nvCxnSpPr>
        <p:spPr>
          <a:xfrm rot="5400000" flipH="1" flipV="1">
            <a:off x="3377099" y="-1173558"/>
            <a:ext cx="177194" cy="4179955"/>
          </a:xfrm>
          <a:prstGeom prst="bentConnector2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cxnSpLocks/>
            <a:endCxn id="15" idx="1"/>
          </p:cNvCxnSpPr>
          <p:nvPr/>
        </p:nvCxnSpPr>
        <p:spPr>
          <a:xfrm flipV="1">
            <a:off x="2561347" y="1762897"/>
            <a:ext cx="1271307" cy="1689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7409935" y="1441621"/>
            <a:ext cx="1723549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患者負担　　　　０円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薬局補助金　５００円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6081584" y="1762897"/>
            <a:ext cx="1328351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648464" y="1383152"/>
            <a:ext cx="972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err="1"/>
              <a:t>CoV</a:t>
            </a:r>
            <a:r>
              <a:rPr kumimoji="1" lang="ja-JP" altLang="en-US" sz="1600" dirty="0"/>
              <a:t>自宅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48465" y="1800367"/>
            <a:ext cx="972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err="1"/>
              <a:t>CoV</a:t>
            </a:r>
            <a:r>
              <a:rPr kumimoji="1" lang="ja-JP" altLang="en-US" sz="1600" dirty="0"/>
              <a:t>宿泊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109491" y="1375027"/>
            <a:ext cx="1239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職員の配達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7409935" y="2714367"/>
            <a:ext cx="1723549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患者負担　　　　０円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送料　　　全額補助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5373" y="5239267"/>
            <a:ext cx="9403492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所定の用紙に記載して、月ごとに県薬に請求。</a:t>
            </a:r>
            <a:br>
              <a:rPr lang="en-US" altLang="ja-JP" sz="2000" dirty="0">
                <a:solidFill>
                  <a:schemeClr val="tx1"/>
                </a:solidFill>
              </a:rPr>
            </a:br>
            <a:r>
              <a:rPr lang="ja-JP" altLang="en-US" sz="1600" dirty="0">
                <a:solidFill>
                  <a:srgbClr val="FF0000"/>
                </a:solidFill>
              </a:rPr>
              <a:t>（執行状況把握のため、当面は毎週末締め、翌週水曜日までにご提出ください。）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55373" y="2718487"/>
            <a:ext cx="2248930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処方箋事後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配達・配送可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55373" y="3987115"/>
            <a:ext cx="2248930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患者負担額　２００円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薬局補助金　３００円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cxnSp>
        <p:nvCxnSpPr>
          <p:cNvPr id="36" name="直線矢印コネクタ 35"/>
          <p:cNvCxnSpPr>
            <a:stCxn id="2" idx="2"/>
            <a:endCxn id="29" idx="0"/>
          </p:cNvCxnSpPr>
          <p:nvPr/>
        </p:nvCxnSpPr>
        <p:spPr>
          <a:xfrm>
            <a:off x="1375719" y="2084173"/>
            <a:ext cx="4119" cy="63431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41460" y="2178509"/>
            <a:ext cx="1209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dirty="0">
                <a:latin typeface="+mn-ea"/>
              </a:rPr>
              <a:t>「</a:t>
            </a:r>
            <a:r>
              <a:rPr kumimoji="1" lang="en-US" altLang="ja-JP" sz="1600" dirty="0">
                <a:latin typeface="+mn-ea"/>
              </a:rPr>
              <a:t>0410</a:t>
            </a:r>
            <a:r>
              <a:rPr kumimoji="1" lang="ja-JP" altLang="en-US" sz="1600" dirty="0">
                <a:latin typeface="+mn-ea"/>
              </a:rPr>
              <a:t>対応」</a:t>
            </a:r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1375718" y="3356919"/>
            <a:ext cx="4119" cy="63431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1451917" y="3381610"/>
            <a:ext cx="972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職員の配達</a:t>
            </a:r>
          </a:p>
        </p:txBody>
      </p:sp>
      <p:cxnSp>
        <p:nvCxnSpPr>
          <p:cNvPr id="43" name="カギ線コネクタ 42"/>
          <p:cNvCxnSpPr>
            <a:cxnSpLocks/>
            <a:endCxn id="26" idx="1"/>
          </p:cNvCxnSpPr>
          <p:nvPr/>
        </p:nvCxnSpPr>
        <p:spPr>
          <a:xfrm>
            <a:off x="5848865" y="1956485"/>
            <a:ext cx="1561070" cy="1079158"/>
          </a:xfrm>
          <a:prstGeom prst="bentConnector3">
            <a:avLst>
              <a:gd name="adj1" fmla="val 50000"/>
            </a:avLst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832654" y="1441621"/>
            <a:ext cx="2248930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処方箋事後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配達・配送可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832654" y="3976817"/>
            <a:ext cx="2248930" cy="64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患者負担額　　　　　　　　２００円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薬局送料補助金　送料－２００円</a:t>
            </a:r>
            <a:endParaRPr lang="en-US" altLang="ja-JP" sz="1100" dirty="0">
              <a:solidFill>
                <a:schemeClr val="tx1"/>
              </a:solidFill>
            </a:endParaRPr>
          </a:p>
        </p:txBody>
      </p:sp>
      <p:cxnSp>
        <p:nvCxnSpPr>
          <p:cNvPr id="57" name="カギ線コネクタ 56"/>
          <p:cNvCxnSpPr>
            <a:stCxn id="29" idx="3"/>
          </p:cNvCxnSpPr>
          <p:nvPr/>
        </p:nvCxnSpPr>
        <p:spPr>
          <a:xfrm>
            <a:off x="2504303" y="3039763"/>
            <a:ext cx="2220096" cy="885567"/>
          </a:xfrm>
          <a:prstGeom prst="bentConnector3">
            <a:avLst>
              <a:gd name="adj1" fmla="val 99722"/>
            </a:avLst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2500182" y="2697089"/>
            <a:ext cx="2078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宅配便等による配送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430356" y="2430163"/>
            <a:ext cx="2199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電話等で服薬指導後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89355" y="5933306"/>
            <a:ext cx="936951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注意</a:t>
            </a:r>
            <a:r>
              <a:rPr kumimoji="1" lang="en-US" altLang="ja-JP" sz="1100" dirty="0"/>
              <a:t>】</a:t>
            </a:r>
            <a:r>
              <a:rPr kumimoji="1" lang="ja-JP" altLang="en-US" sz="1100" dirty="0"/>
              <a:t>　　薬局従業員が直接届けることを基本とし、困難な場合に限り配送業者を使用する</a:t>
            </a:r>
            <a:r>
              <a:rPr lang="ja-JP" altLang="en-US" sz="1100" dirty="0"/>
              <a:t>こと、患者さんに確実に行き届く様、包装をしっかりすること。</a:t>
            </a:r>
            <a:endParaRPr kumimoji="1" lang="en-US" altLang="ja-JP" sz="1100" dirty="0"/>
          </a:p>
          <a:p>
            <a:r>
              <a:rPr lang="ja-JP" altLang="en-US" sz="1100" dirty="0"/>
              <a:t>　　　　　　 </a:t>
            </a:r>
            <a:r>
              <a:rPr kumimoji="1" lang="ja-JP" altLang="en-US" sz="1100" dirty="0"/>
              <a:t>代引きや振込手数</a:t>
            </a:r>
            <a:r>
              <a:rPr lang="ja-JP" altLang="en-US" sz="1100" dirty="0"/>
              <a:t>料は対象外</a:t>
            </a:r>
            <a:endParaRPr lang="en-US" altLang="ja-JP" sz="1100" dirty="0"/>
          </a:p>
          <a:p>
            <a:r>
              <a:rPr kumimoji="1" lang="ja-JP" altLang="en-US" sz="1100" dirty="0"/>
              <a:t>　　　　　　 申請の根拠となる資料の保管（コメント記載の処方箋・金額の記載のある伝票や請求書等）</a:t>
            </a:r>
            <a:endParaRPr kumimoji="1" lang="en-US" altLang="ja-JP" sz="1100" dirty="0"/>
          </a:p>
          <a:p>
            <a:r>
              <a:rPr lang="ja-JP" altLang="en-US" sz="1100" dirty="0"/>
              <a:t>　　　　　　 宅配便以外の高額な配送は対象外で</a:t>
            </a:r>
            <a:r>
              <a:rPr lang="ja-JP" altLang="en-US" sz="1100"/>
              <a:t>自己負担。対応可能な方法は、宅配便、郵便を考える。</a:t>
            </a:r>
            <a:endParaRPr lang="en-US" altLang="ja-JP" sz="1100" dirty="0"/>
          </a:p>
          <a:p>
            <a:r>
              <a:rPr kumimoji="1" lang="ja-JP" altLang="en-US" sz="1100" dirty="0"/>
              <a:t>　　　　　　 令和</a:t>
            </a:r>
            <a:r>
              <a:rPr lang="ja-JP" altLang="en-US" sz="1100" dirty="0"/>
              <a:t>３年２月末日または予算終了のどちらか早い時期までの事業</a:t>
            </a:r>
            <a:endParaRPr kumimoji="1" lang="ja-JP" altLang="en-US" sz="11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41460" y="3360880"/>
            <a:ext cx="120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電話等で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服薬指導後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578307" y="2203221"/>
            <a:ext cx="2199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電話等で服薬指導後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647595" y="2496064"/>
            <a:ext cx="2078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宅配便等による配送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689600" y="1130700"/>
            <a:ext cx="2115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電話等で服薬指導後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418898" y="454815"/>
            <a:ext cx="3159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記載なしの場合は、今回の対象外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010836" y="151969"/>
            <a:ext cx="3331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状況により</a:t>
            </a:r>
            <a:r>
              <a:rPr lang="ja-JP" altLang="en-US" sz="1600" dirty="0"/>
              <a:t>医療機関に</a:t>
            </a:r>
            <a:r>
              <a:rPr kumimoji="1" lang="ja-JP" altLang="en-US" sz="1600" dirty="0"/>
              <a:t>問合せ</a:t>
            </a:r>
          </a:p>
        </p:txBody>
      </p:sp>
      <p:cxnSp>
        <p:nvCxnSpPr>
          <p:cNvPr id="74" name="直線矢印コネクタ 73"/>
          <p:cNvCxnSpPr/>
          <p:nvPr/>
        </p:nvCxnSpPr>
        <p:spPr>
          <a:xfrm>
            <a:off x="1371599" y="4620850"/>
            <a:ext cx="4119" cy="63431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4720280" y="4620850"/>
            <a:ext cx="4119" cy="63431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>
            <a:cxnSpLocks/>
            <a:stCxn id="26" idx="2"/>
          </p:cNvCxnSpPr>
          <p:nvPr/>
        </p:nvCxnSpPr>
        <p:spPr>
          <a:xfrm>
            <a:off x="8271710" y="3356919"/>
            <a:ext cx="25851" cy="189824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251254" y="1005016"/>
            <a:ext cx="2248930" cy="10791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</a:rPr>
              <a:t>処方箋の備考欄に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rgbClr val="FF0000"/>
                </a:solidFill>
              </a:rPr>
              <a:t>「</a:t>
            </a:r>
            <a:r>
              <a:rPr kumimoji="1" lang="en-US" altLang="ja-JP" sz="1400" dirty="0">
                <a:solidFill>
                  <a:srgbClr val="FF0000"/>
                </a:solidFill>
              </a:rPr>
              <a:t>0410</a:t>
            </a:r>
            <a:r>
              <a:rPr kumimoji="1" lang="ja-JP" altLang="en-US" sz="1400" dirty="0">
                <a:solidFill>
                  <a:srgbClr val="FF0000"/>
                </a:solidFill>
              </a:rPr>
              <a:t>対応」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rgbClr val="FF0000"/>
                </a:solidFill>
              </a:rPr>
              <a:t>「</a:t>
            </a:r>
            <a:r>
              <a:rPr kumimoji="1" lang="en-US" altLang="ja-JP" sz="1400" dirty="0" err="1">
                <a:solidFill>
                  <a:srgbClr val="FF0000"/>
                </a:solidFill>
              </a:rPr>
              <a:t>CoV</a:t>
            </a:r>
            <a:r>
              <a:rPr kumimoji="1" lang="ja-JP" altLang="en-US" sz="1400" dirty="0">
                <a:solidFill>
                  <a:srgbClr val="FF0000"/>
                </a:solidFill>
              </a:rPr>
              <a:t>自宅」「</a:t>
            </a:r>
            <a:r>
              <a:rPr kumimoji="1" lang="en-US" altLang="ja-JP" sz="1400" dirty="0" err="1">
                <a:solidFill>
                  <a:srgbClr val="FF0000"/>
                </a:solidFill>
              </a:rPr>
              <a:t>CoV</a:t>
            </a:r>
            <a:r>
              <a:rPr kumimoji="1" lang="ja-JP" altLang="en-US" sz="1400" dirty="0">
                <a:solidFill>
                  <a:srgbClr val="FF0000"/>
                </a:solidFill>
              </a:rPr>
              <a:t>宿泊」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400" dirty="0">
                <a:solidFill>
                  <a:srgbClr val="FF0000"/>
                </a:solidFill>
              </a:rPr>
              <a:t>記載があるか？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390004" y="2178509"/>
            <a:ext cx="1079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の記載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6E2D23-80AE-4455-B499-39DC2BC970C8}"/>
              </a:ext>
            </a:extLst>
          </p:cNvPr>
          <p:cNvSpPr txBox="1"/>
          <p:nvPr/>
        </p:nvSpPr>
        <p:spPr>
          <a:xfrm>
            <a:off x="189044" y="77462"/>
            <a:ext cx="5040162" cy="3385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薬剤交付支援事業フローチャート（令和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年</a:t>
            </a:r>
            <a:r>
              <a:rPr kumimoji="1" lang="en-US" altLang="ja-JP" sz="1600" dirty="0"/>
              <a:t>8</a:t>
            </a:r>
            <a:r>
              <a:rPr kumimoji="1" lang="ja-JP" altLang="en-US" sz="1600" dirty="0"/>
              <a:t>月</a:t>
            </a:r>
            <a:r>
              <a:rPr lang="en-US" altLang="ja-JP" sz="1600" dirty="0"/>
              <a:t>5</a:t>
            </a:r>
            <a:r>
              <a:rPr kumimoji="1" lang="ja-JP" altLang="en-US" sz="1600"/>
              <a:t>日</a:t>
            </a:r>
            <a:r>
              <a:rPr kumimoji="1" lang="ja-JP" altLang="en-US" sz="1600" dirty="0"/>
              <a:t>現在）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E2F4403-0944-41C8-B9A7-EF056833864D}"/>
              </a:ext>
            </a:extLst>
          </p:cNvPr>
          <p:cNvSpPr txBox="1"/>
          <p:nvPr/>
        </p:nvSpPr>
        <p:spPr>
          <a:xfrm>
            <a:off x="8163743" y="81267"/>
            <a:ext cx="172354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【</a:t>
            </a:r>
            <a:r>
              <a:rPr lang="ja-JP" altLang="en-US" sz="2400" dirty="0">
                <a:solidFill>
                  <a:srgbClr val="FF0000"/>
                </a:solidFill>
              </a:rPr>
              <a:t>内部資料</a:t>
            </a:r>
            <a:r>
              <a:rPr lang="en-US" altLang="ja-JP" sz="2400" dirty="0">
                <a:solidFill>
                  <a:srgbClr val="FF0000"/>
                </a:solidFill>
              </a:rPr>
              <a:t>】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45" name="カギ線コネクタ 56">
            <a:extLst>
              <a:ext uri="{FF2B5EF4-FFF2-40B4-BE49-F238E27FC236}">
                <a16:creationId xmlns:a16="http://schemas.microsoft.com/office/drawing/2014/main" id="{F42F2554-11B9-41A0-9CF4-CD157565BAA1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9133484" y="1762897"/>
            <a:ext cx="343869" cy="3450626"/>
          </a:xfrm>
          <a:prstGeom prst="bentConnector2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25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326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直箟 晋一</dc:creator>
  <cp:lastModifiedBy>nagata</cp:lastModifiedBy>
  <cp:revision>21</cp:revision>
  <cp:lastPrinted>2020-10-13T08:20:22Z</cp:lastPrinted>
  <dcterms:created xsi:type="dcterms:W3CDTF">2020-05-17T23:37:03Z</dcterms:created>
  <dcterms:modified xsi:type="dcterms:W3CDTF">2020-10-13T08:20:59Z</dcterms:modified>
</cp:coreProperties>
</file>